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14"/>
  </p:notesMasterIdLst>
  <p:sldIdLst>
    <p:sldId id="256" r:id="rId2"/>
    <p:sldId id="257" r:id="rId3"/>
    <p:sldId id="258" r:id="rId4"/>
    <p:sldId id="259" r:id="rId5"/>
    <p:sldId id="260" r:id="rId6"/>
    <p:sldId id="264" r:id="rId7"/>
    <p:sldId id="261" r:id="rId8"/>
    <p:sldId id="262" r:id="rId9"/>
    <p:sldId id="263"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84F4D6-EFC8-4308-94DF-E2CB4614A808}" type="datetimeFigureOut">
              <a:rPr lang="en-US" smtClean="0"/>
              <a:t>12/4/2012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DFB34B-E38E-42F3-AE16-D283E89E904C}" type="slidenum">
              <a:rPr lang="en-US" smtClean="0"/>
              <a:t>‹#›</a:t>
            </a:fld>
            <a:endParaRPr lang="en-US"/>
          </a:p>
        </p:txBody>
      </p:sp>
    </p:spTree>
    <p:extLst>
      <p:ext uri="{BB962C8B-B14F-4D97-AF65-F5344CB8AC3E}">
        <p14:creationId xmlns:p14="http://schemas.microsoft.com/office/powerpoint/2010/main" val="822394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EA5DB9D-497E-DC4A-A60A-66E794B88C8B}" type="slidenum">
              <a:rPr lang="en-US" smtClean="0"/>
              <a:t>3</a:t>
            </a:fld>
            <a:endParaRPr lang="en-US"/>
          </a:p>
        </p:txBody>
      </p:sp>
    </p:spTree>
    <p:extLst>
      <p:ext uri="{BB962C8B-B14F-4D97-AF65-F5344CB8AC3E}">
        <p14:creationId xmlns:p14="http://schemas.microsoft.com/office/powerpoint/2010/main" val="2144887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017A7984-1053-43D3-9932-A3499642CE42}" type="datetimeFigureOut">
              <a:rPr lang="en-US" smtClean="0"/>
              <a:t>12/4/2012</a:t>
            </a:fld>
            <a:endParaRPr lang="en-US"/>
          </a:p>
        </p:txBody>
      </p:sp>
      <p:sp>
        <p:nvSpPr>
          <p:cNvPr id="16" name="Slide Number Placeholder 15"/>
          <p:cNvSpPr>
            <a:spLocks noGrp="1"/>
          </p:cNvSpPr>
          <p:nvPr>
            <p:ph type="sldNum" sz="quarter" idx="11"/>
          </p:nvPr>
        </p:nvSpPr>
        <p:spPr/>
        <p:txBody>
          <a:bodyPr/>
          <a:lstStyle/>
          <a:p>
            <a:fld id="{8F6105BF-5F7E-4E85-84A7-FAEE159ACCB9}"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7A7984-1053-43D3-9932-A3499642CE42}" type="datetimeFigureOut">
              <a:rPr lang="en-US" smtClean="0"/>
              <a:t>12/4/2012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6105BF-5F7E-4E85-84A7-FAEE159ACCB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7A7984-1053-43D3-9932-A3499642CE42}" type="datetimeFigureOut">
              <a:rPr lang="en-US" smtClean="0"/>
              <a:t>12/4/2012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6105BF-5F7E-4E85-84A7-FAEE159ACCB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017A7984-1053-43D3-9932-A3499642CE42}" type="datetimeFigureOut">
              <a:rPr lang="en-US" smtClean="0"/>
              <a:t>12/4/2012</a:t>
            </a:fld>
            <a:endParaRPr lang="en-US"/>
          </a:p>
        </p:txBody>
      </p:sp>
      <p:sp>
        <p:nvSpPr>
          <p:cNvPr id="15" name="Slide Number Placeholder 14"/>
          <p:cNvSpPr>
            <a:spLocks noGrp="1"/>
          </p:cNvSpPr>
          <p:nvPr>
            <p:ph type="sldNum" sz="quarter" idx="15"/>
          </p:nvPr>
        </p:nvSpPr>
        <p:spPr/>
        <p:txBody>
          <a:bodyPr/>
          <a:lstStyle>
            <a:lvl1pPr algn="ctr">
              <a:defRPr/>
            </a:lvl1pPr>
          </a:lstStyle>
          <a:p>
            <a:fld id="{8F6105BF-5F7E-4E85-84A7-FAEE159ACCB9}" type="slidenum">
              <a:rPr lang="en-US" smtClean="0"/>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17A7984-1053-43D3-9932-A3499642CE42}" type="datetimeFigureOut">
              <a:rPr lang="en-US" smtClean="0"/>
              <a:t>12/4/2012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6105BF-5F7E-4E85-84A7-FAEE159ACCB9}" type="slidenum">
              <a:rPr lang="en-US" smtClean="0"/>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17A7984-1053-43D3-9932-A3499642CE42}" type="datetimeFigureOut">
              <a:rPr lang="en-US" smtClean="0"/>
              <a:t>12/4/2012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6105BF-5F7E-4E85-84A7-FAEE159ACCB9}"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8F6105BF-5F7E-4E85-84A7-FAEE159ACCB9}" type="slidenum">
              <a:rPr lang="en-US" smtClean="0"/>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017A7984-1053-43D3-9932-A3499642CE42}" type="datetimeFigureOut">
              <a:rPr lang="en-US" smtClean="0"/>
              <a:t>12/4/2012</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17A7984-1053-43D3-9932-A3499642CE42}" type="datetimeFigureOut">
              <a:rPr lang="en-US" smtClean="0"/>
              <a:t>12/4/2012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6105BF-5F7E-4E85-84A7-FAEE159ACCB9}"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7A7984-1053-43D3-9932-A3499642CE42}" type="datetimeFigureOut">
              <a:rPr lang="en-US" smtClean="0"/>
              <a:t>12/4/2012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6105BF-5F7E-4E85-84A7-FAEE159ACCB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017A7984-1053-43D3-9932-A3499642CE42}" type="datetimeFigureOut">
              <a:rPr lang="en-US" smtClean="0"/>
              <a:t>12/4/2012</a:t>
            </a:fld>
            <a:endParaRPr lang="en-US"/>
          </a:p>
        </p:txBody>
      </p:sp>
      <p:sp>
        <p:nvSpPr>
          <p:cNvPr id="9" name="Slide Number Placeholder 8"/>
          <p:cNvSpPr>
            <a:spLocks noGrp="1"/>
          </p:cNvSpPr>
          <p:nvPr>
            <p:ph type="sldNum" sz="quarter" idx="15"/>
          </p:nvPr>
        </p:nvSpPr>
        <p:spPr/>
        <p:txBody>
          <a:bodyPr/>
          <a:lstStyle/>
          <a:p>
            <a:fld id="{8F6105BF-5F7E-4E85-84A7-FAEE159ACCB9}" type="slidenum">
              <a:rPr lang="en-US" smtClean="0"/>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017A7984-1053-43D3-9932-A3499642CE42}" type="datetimeFigureOut">
              <a:rPr lang="en-US" smtClean="0"/>
              <a:t>12/4/2012</a:t>
            </a:fld>
            <a:endParaRPr lang="en-US"/>
          </a:p>
        </p:txBody>
      </p:sp>
      <p:sp>
        <p:nvSpPr>
          <p:cNvPr id="9" name="Slide Number Placeholder 8"/>
          <p:cNvSpPr>
            <a:spLocks noGrp="1"/>
          </p:cNvSpPr>
          <p:nvPr>
            <p:ph type="sldNum" sz="quarter" idx="11"/>
          </p:nvPr>
        </p:nvSpPr>
        <p:spPr/>
        <p:txBody>
          <a:bodyPr/>
          <a:lstStyle/>
          <a:p>
            <a:fld id="{8F6105BF-5F7E-4E85-84A7-FAEE159ACCB9}"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017A7984-1053-43D3-9932-A3499642CE42}" type="datetimeFigureOut">
              <a:rPr lang="en-US" smtClean="0"/>
              <a:t>12/4/2012</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8F6105BF-5F7E-4E85-84A7-FAEE159ACCB9}" type="slidenum">
              <a:rPr lang="en-US" smtClean="0"/>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sz="2000" dirty="0" smtClean="0"/>
              <a:t>Some of the Little (Big?) Things You Should Have Learned</a:t>
            </a:r>
            <a:endParaRPr lang="en-US" sz="2000" dirty="0"/>
          </a:p>
        </p:txBody>
      </p:sp>
      <p:sp>
        <p:nvSpPr>
          <p:cNvPr id="2" name="Title 1"/>
          <p:cNvSpPr>
            <a:spLocks noGrp="1"/>
          </p:cNvSpPr>
          <p:nvPr>
            <p:ph type="ctrTitle"/>
          </p:nvPr>
        </p:nvSpPr>
        <p:spPr/>
        <p:txBody>
          <a:bodyPr/>
          <a:lstStyle/>
          <a:p>
            <a:r>
              <a:rPr lang="en-US" dirty="0" smtClean="0"/>
              <a:t>Back to Basics</a:t>
            </a:r>
            <a:endParaRPr lang="en-US" dirty="0"/>
          </a:p>
        </p:txBody>
      </p:sp>
    </p:spTree>
    <p:extLst>
      <p:ext uri="{BB962C8B-B14F-4D97-AF65-F5344CB8AC3E}">
        <p14:creationId xmlns:p14="http://schemas.microsoft.com/office/powerpoint/2010/main" val="39258557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 Your Ear</a:t>
            </a:r>
            <a:endParaRPr lang="en-US" dirty="0"/>
          </a:p>
        </p:txBody>
      </p:sp>
      <p:sp>
        <p:nvSpPr>
          <p:cNvPr id="3" name="Content Placeholder 2"/>
          <p:cNvSpPr>
            <a:spLocks noGrp="1"/>
          </p:cNvSpPr>
          <p:nvPr>
            <p:ph idx="1"/>
          </p:nvPr>
        </p:nvSpPr>
        <p:spPr/>
        <p:txBody>
          <a:bodyPr/>
          <a:lstStyle/>
          <a:p>
            <a:r>
              <a:rPr lang="en-US" dirty="0" smtClean="0"/>
              <a:t>Read good writing—and pay attention to what makes it good.</a:t>
            </a:r>
          </a:p>
          <a:p>
            <a:endParaRPr lang="en-US" dirty="0" smtClean="0"/>
          </a:p>
          <a:p>
            <a:r>
              <a:rPr lang="en-US" dirty="0" smtClean="0"/>
              <a:t>Read about grammar and punctuation:</a:t>
            </a:r>
          </a:p>
          <a:p>
            <a:pPr lvl="1"/>
            <a:endParaRPr lang="en-US" dirty="0" smtClean="0"/>
          </a:p>
          <a:p>
            <a:pPr lvl="1"/>
            <a:r>
              <a:rPr lang="en-US" dirty="0" smtClean="0"/>
              <a:t>“The Elements of Style,” </a:t>
            </a:r>
            <a:r>
              <a:rPr lang="en-US" dirty="0" err="1" smtClean="0"/>
              <a:t>Strunk</a:t>
            </a:r>
            <a:r>
              <a:rPr lang="en-US" dirty="0" smtClean="0"/>
              <a:t> &amp; White.</a:t>
            </a:r>
          </a:p>
          <a:p>
            <a:pPr lvl="1"/>
            <a:endParaRPr lang="en-US" dirty="0" smtClean="0"/>
          </a:p>
          <a:p>
            <a:pPr lvl="1"/>
            <a:r>
              <a:rPr lang="en-US" dirty="0" smtClean="0"/>
              <a:t>“The College Writer’s Reference,” by </a:t>
            </a:r>
            <a:r>
              <a:rPr lang="en-US" dirty="0" err="1" smtClean="0"/>
              <a:t>Fulwiler</a:t>
            </a:r>
            <a:r>
              <a:rPr lang="en-US" dirty="0" smtClean="0"/>
              <a:t> and Hayakawa, and other reference books.</a:t>
            </a:r>
          </a:p>
        </p:txBody>
      </p:sp>
    </p:spTree>
    <p:extLst>
      <p:ext uri="{BB962C8B-B14F-4D97-AF65-F5344CB8AC3E}">
        <p14:creationId xmlns:p14="http://schemas.microsoft.com/office/powerpoint/2010/main" val="1591570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2000"/>
                                        <p:tgtEl>
                                          <p:spTgt spid="3">
                                            <p:txEl>
                                              <p:pRg st="4" end="4"/>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fade">
                                      <p:cBhvr>
                                        <p:cTn id="18"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 Your Ear (cont.)	</a:t>
            </a:r>
            <a:endParaRPr lang="en-US" dirty="0"/>
          </a:p>
        </p:txBody>
      </p:sp>
      <p:sp>
        <p:nvSpPr>
          <p:cNvPr id="3" name="Content Placeholder 2"/>
          <p:cNvSpPr>
            <a:spLocks noGrp="1"/>
          </p:cNvSpPr>
          <p:nvPr>
            <p:ph idx="1"/>
          </p:nvPr>
        </p:nvSpPr>
        <p:spPr/>
        <p:txBody>
          <a:bodyPr/>
          <a:lstStyle/>
          <a:p>
            <a:r>
              <a:rPr lang="en-US" dirty="0" smtClean="0"/>
              <a:t>Read about writing:</a:t>
            </a:r>
          </a:p>
          <a:p>
            <a:pPr lvl="1"/>
            <a:endParaRPr lang="en-US" dirty="0" smtClean="0"/>
          </a:p>
          <a:p>
            <a:pPr lvl="1"/>
            <a:r>
              <a:rPr lang="en-US" dirty="0" smtClean="0"/>
              <a:t>“Writing With Style,” by John Trimble.</a:t>
            </a:r>
          </a:p>
          <a:p>
            <a:pPr lvl="1"/>
            <a:endParaRPr lang="en-US" dirty="0" smtClean="0"/>
          </a:p>
          <a:p>
            <a:pPr lvl="1"/>
            <a:r>
              <a:rPr lang="en-US" dirty="0" smtClean="0"/>
              <a:t>“Style: Ten Lessons in Clarity &amp; Grace,” by Joseph Williams.</a:t>
            </a:r>
          </a:p>
          <a:p>
            <a:pPr lvl="1"/>
            <a:endParaRPr lang="en-US" dirty="0" smtClean="0"/>
          </a:p>
          <a:p>
            <a:pPr lvl="1"/>
            <a:r>
              <a:rPr lang="en-US" dirty="0" smtClean="0"/>
              <a:t>Anything by Peter Elbow or William Zinsser.</a:t>
            </a:r>
          </a:p>
          <a:p>
            <a:pPr lvl="1"/>
            <a:endParaRPr lang="en-US" dirty="0"/>
          </a:p>
          <a:p>
            <a:pPr lvl="1"/>
            <a:r>
              <a:rPr lang="en-US" dirty="0" smtClean="0"/>
              <a:t>“Legal Writing in Plain English,” by Bryan Garner</a:t>
            </a:r>
          </a:p>
        </p:txBody>
      </p:sp>
    </p:spTree>
    <p:extLst>
      <p:ext uri="{BB962C8B-B14F-4D97-AF65-F5344CB8AC3E}">
        <p14:creationId xmlns:p14="http://schemas.microsoft.com/office/powerpoint/2010/main" val="18289757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Ear Rules</a:t>
            </a:r>
            <a:endParaRPr lang="en-US" dirty="0"/>
          </a:p>
        </p:txBody>
      </p:sp>
      <p:sp>
        <p:nvSpPr>
          <p:cNvPr id="3" name="Content Placeholder 2"/>
          <p:cNvSpPr>
            <a:spLocks noGrp="1"/>
          </p:cNvSpPr>
          <p:nvPr>
            <p:ph idx="1"/>
          </p:nvPr>
        </p:nvSpPr>
        <p:spPr/>
        <p:txBody>
          <a:bodyPr/>
          <a:lstStyle/>
          <a:p>
            <a:r>
              <a:rPr lang="en-US" dirty="0" smtClean="0"/>
              <a:t>A play on words.</a:t>
            </a:r>
          </a:p>
          <a:p>
            <a:endParaRPr lang="en-US" dirty="0" smtClean="0"/>
          </a:p>
          <a:p>
            <a:r>
              <a:rPr lang="en-US" dirty="0" smtClean="0"/>
              <a:t>There are rules of grammar and rules of punctuation, but . . .</a:t>
            </a:r>
          </a:p>
          <a:p>
            <a:endParaRPr lang="en-US" dirty="0" smtClean="0"/>
          </a:p>
          <a:p>
            <a:r>
              <a:rPr lang="en-US" dirty="0" smtClean="0"/>
              <a:t>Always pay attention to your ear because it will tell you </a:t>
            </a:r>
          </a:p>
          <a:p>
            <a:pPr lvl="1"/>
            <a:r>
              <a:rPr lang="en-US" dirty="0" smtClean="0"/>
              <a:t>When you are violating a rule and</a:t>
            </a:r>
          </a:p>
          <a:p>
            <a:endParaRPr lang="en-US" dirty="0" smtClean="0"/>
          </a:p>
          <a:p>
            <a:pPr lvl="1"/>
            <a:r>
              <a:rPr lang="en-US" dirty="0" smtClean="0"/>
              <a:t>When you should violate a rule.</a:t>
            </a:r>
            <a:endParaRPr lang="en-US" dirty="0"/>
          </a:p>
        </p:txBody>
      </p:sp>
    </p:spTree>
    <p:extLst>
      <p:ext uri="{BB962C8B-B14F-4D97-AF65-F5344CB8AC3E}">
        <p14:creationId xmlns:p14="http://schemas.microsoft.com/office/powerpoint/2010/main" val="1095870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fade">
                                      <p:cBhvr>
                                        <p:cTn id="20" dur="2000"/>
                                        <p:tgtEl>
                                          <p:spTgt spid="3">
                                            <p:txEl>
                                              <p:pRg st="5" end="5"/>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Effect transition="in" filter="fade">
                                      <p:cBhvr>
                                        <p:cTn id="23"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525963"/>
          </a:xfrm>
        </p:spPr>
        <p:txBody>
          <a:bodyPr>
            <a:normAutofit/>
          </a:bodyPr>
          <a:lstStyle/>
          <a:p>
            <a:r>
              <a:rPr lang="en-US" dirty="0" smtClean="0"/>
              <a:t>According to E.B. White, </a:t>
            </a:r>
          </a:p>
          <a:p>
            <a:endParaRPr lang="en-US" dirty="0" smtClean="0"/>
          </a:p>
          <a:p>
            <a:pPr marL="0" indent="0">
              <a:buNone/>
            </a:pPr>
            <a:r>
              <a:rPr lang="en-US" dirty="0" smtClean="0"/>
              <a:t>	“All through </a:t>
            </a:r>
            <a:r>
              <a:rPr lang="en-US" i="1" dirty="0" smtClean="0"/>
              <a:t>The Elements of Style</a:t>
            </a:r>
            <a:r>
              <a:rPr lang="en-US" dirty="0" smtClean="0"/>
              <a:t> one finds evidences of the author’s deep sympathy for the reader.  Will felt that the reader was in serious trouble most of the time, a man floundering in a swamp, and that it was the duty of anyone attempting to write English to drain this swamp quickly and get his man up on dry ground, or at least throw him a rope.” </a:t>
            </a:r>
            <a:endParaRPr lang="en-US" dirty="0"/>
          </a:p>
        </p:txBody>
      </p:sp>
      <p:sp>
        <p:nvSpPr>
          <p:cNvPr id="2" name="Title 1"/>
          <p:cNvSpPr>
            <a:spLocks noGrp="1"/>
          </p:cNvSpPr>
          <p:nvPr>
            <p:ph type="title"/>
          </p:nvPr>
        </p:nvSpPr>
        <p:spPr/>
        <p:txBody>
          <a:bodyPr/>
          <a:lstStyle/>
          <a:p>
            <a:r>
              <a:rPr lang="en-US" dirty="0" smtClean="0"/>
              <a:t>Audience is King	</a:t>
            </a:r>
            <a:endParaRPr lang="en-US" dirty="0"/>
          </a:p>
        </p:txBody>
      </p:sp>
    </p:spTree>
    <p:extLst>
      <p:ext uri="{BB962C8B-B14F-4D97-AF65-F5344CB8AC3E}">
        <p14:creationId xmlns:p14="http://schemas.microsoft.com/office/powerpoint/2010/main" val="1357489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b="1" dirty="0" smtClean="0"/>
              <a:t>The passive voice</a:t>
            </a:r>
          </a:p>
          <a:p>
            <a:pPr lvl="1"/>
            <a:endParaRPr lang="en-US" dirty="0" smtClean="0"/>
          </a:p>
          <a:p>
            <a:pPr lvl="1"/>
            <a:r>
              <a:rPr lang="en-US" dirty="0" smtClean="0"/>
              <a:t>Research into alternative energy is stimulated by rising oil prices.</a:t>
            </a:r>
          </a:p>
          <a:p>
            <a:pPr lvl="1"/>
            <a:endParaRPr lang="en-US" dirty="0"/>
          </a:p>
          <a:p>
            <a:pPr lvl="1"/>
            <a:r>
              <a:rPr lang="en-US" dirty="0"/>
              <a:t>Rising oil prices stimulate research into alternative energy.</a:t>
            </a:r>
          </a:p>
          <a:p>
            <a:pPr marL="365760" lvl="1" indent="0">
              <a:buNone/>
            </a:pPr>
            <a:endParaRPr lang="en-US" dirty="0"/>
          </a:p>
          <a:p>
            <a:r>
              <a:rPr lang="en-US" b="1" dirty="0" smtClean="0"/>
              <a:t>Too many prepositions and prepositional phrases in a sentence</a:t>
            </a:r>
          </a:p>
          <a:p>
            <a:pPr lvl="1"/>
            <a:endParaRPr lang="en-US" dirty="0" smtClean="0"/>
          </a:p>
          <a:p>
            <a:pPr lvl="1"/>
            <a:r>
              <a:rPr lang="en-US" dirty="0" smtClean="0"/>
              <a:t>An evaluation of the effect of Class C fly ash and granulated blast furnace slag on the properties of ternary mixtures for use in concrete pavements was undertaken and is presented in this paper. (34 words, including some passive voice)</a:t>
            </a:r>
          </a:p>
          <a:p>
            <a:pPr lvl="1"/>
            <a:endParaRPr lang="en-US" dirty="0" smtClean="0"/>
          </a:p>
          <a:p>
            <a:pPr lvl="1"/>
            <a:r>
              <a:rPr lang="en-US" dirty="0" smtClean="0"/>
              <a:t>This paper evaluates the effect of Class C fly ash and granulated blast furnace slag on the properties of ternary mixtures in concrete pavements. (24)</a:t>
            </a:r>
            <a:endParaRPr lang="en-US" dirty="0"/>
          </a:p>
        </p:txBody>
      </p:sp>
      <p:sp>
        <p:nvSpPr>
          <p:cNvPr id="2" name="Title 1"/>
          <p:cNvSpPr>
            <a:spLocks noGrp="1"/>
          </p:cNvSpPr>
          <p:nvPr>
            <p:ph type="title"/>
          </p:nvPr>
        </p:nvSpPr>
        <p:spPr/>
        <p:txBody>
          <a:bodyPr/>
          <a:lstStyle/>
          <a:p>
            <a:r>
              <a:rPr lang="en-US" dirty="0" smtClean="0"/>
              <a:t>Avoid</a:t>
            </a:r>
            <a:endParaRPr lang="en-US" dirty="0"/>
          </a:p>
        </p:txBody>
      </p:sp>
    </p:spTree>
    <p:extLst>
      <p:ext uri="{BB962C8B-B14F-4D97-AF65-F5344CB8AC3E}">
        <p14:creationId xmlns:p14="http://schemas.microsoft.com/office/powerpoint/2010/main" val="4276183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447800"/>
            <a:ext cx="7313613" cy="4321785"/>
          </a:xfrm>
        </p:spPr>
        <p:txBody>
          <a:bodyPr>
            <a:normAutofit fontScale="92500" lnSpcReduction="20000"/>
          </a:bodyPr>
          <a:lstStyle/>
          <a:p>
            <a:r>
              <a:rPr lang="en-US" b="1" dirty="0" smtClean="0"/>
              <a:t>Vague “</a:t>
            </a:r>
            <a:r>
              <a:rPr lang="en-US" b="1" dirty="0"/>
              <a:t>It is” or “There are” or “</a:t>
            </a:r>
            <a:r>
              <a:rPr lang="en-US" b="1" dirty="0" smtClean="0"/>
              <a:t>There will be” constructions at </a:t>
            </a:r>
            <a:r>
              <a:rPr lang="en-US" b="1" dirty="0"/>
              <a:t>the beginning of a </a:t>
            </a:r>
            <a:r>
              <a:rPr lang="en-US" b="1" dirty="0" smtClean="0"/>
              <a:t>sentence</a:t>
            </a:r>
          </a:p>
          <a:p>
            <a:pPr lvl="1"/>
            <a:endParaRPr lang="en-US" dirty="0" smtClean="0"/>
          </a:p>
          <a:p>
            <a:pPr lvl="1"/>
            <a:r>
              <a:rPr lang="en-US" dirty="0" smtClean="0"/>
              <a:t>There will be no classes held on Friday.</a:t>
            </a:r>
          </a:p>
          <a:p>
            <a:pPr marL="457200" lvl="1" indent="0">
              <a:buNone/>
            </a:pPr>
            <a:endParaRPr lang="en-US" b="1" dirty="0"/>
          </a:p>
          <a:p>
            <a:pPr lvl="1"/>
            <a:r>
              <a:rPr lang="en-US" dirty="0" smtClean="0"/>
              <a:t>No classes will be held on Friday.</a:t>
            </a:r>
            <a:endParaRPr lang="en-US" dirty="0"/>
          </a:p>
          <a:p>
            <a:endParaRPr lang="en-US" b="1" dirty="0" smtClean="0"/>
          </a:p>
          <a:p>
            <a:r>
              <a:rPr lang="en-US" b="1" dirty="0" smtClean="0"/>
              <a:t>Black </a:t>
            </a:r>
            <a:r>
              <a:rPr lang="en-US" b="1" dirty="0"/>
              <a:t>holes at the end of a </a:t>
            </a:r>
            <a:r>
              <a:rPr lang="en-US" b="1" dirty="0" smtClean="0"/>
              <a:t>sentence</a:t>
            </a:r>
          </a:p>
          <a:p>
            <a:pPr lvl="1"/>
            <a:endParaRPr lang="en-US" dirty="0" smtClean="0"/>
          </a:p>
          <a:p>
            <a:pPr lvl="1"/>
            <a:r>
              <a:rPr lang="en-US" dirty="0" smtClean="0"/>
              <a:t>A celestial object with a gravitational field so strong that light cannot escape from it is a black hole.</a:t>
            </a:r>
          </a:p>
          <a:p>
            <a:pPr lvl="1"/>
            <a:endParaRPr lang="en-US" b="1" dirty="0"/>
          </a:p>
          <a:p>
            <a:pPr lvl="1"/>
            <a:r>
              <a:rPr lang="en-US" dirty="0" smtClean="0"/>
              <a:t>A black hole is . . .</a:t>
            </a:r>
            <a:endParaRPr lang="en-US" dirty="0"/>
          </a:p>
        </p:txBody>
      </p:sp>
      <p:sp>
        <p:nvSpPr>
          <p:cNvPr id="2" name="Title 1"/>
          <p:cNvSpPr>
            <a:spLocks noGrp="1"/>
          </p:cNvSpPr>
          <p:nvPr>
            <p:ph type="title"/>
          </p:nvPr>
        </p:nvSpPr>
        <p:spPr/>
        <p:txBody>
          <a:bodyPr/>
          <a:lstStyle/>
          <a:p>
            <a:r>
              <a:rPr lang="en-US" dirty="0" smtClean="0"/>
              <a:t>Avoid</a:t>
            </a:r>
            <a:endParaRPr lang="en-US" dirty="0"/>
          </a:p>
        </p:txBody>
      </p:sp>
    </p:spTree>
    <p:extLst>
      <p:ext uri="{BB962C8B-B14F-4D97-AF65-F5344CB8AC3E}">
        <p14:creationId xmlns:p14="http://schemas.microsoft.com/office/powerpoint/2010/main" val="1886633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371600"/>
            <a:ext cx="7313613" cy="4331554"/>
          </a:xfrm>
        </p:spPr>
        <p:txBody>
          <a:bodyPr>
            <a:normAutofit fontScale="92500" lnSpcReduction="20000"/>
          </a:bodyPr>
          <a:lstStyle/>
          <a:p>
            <a:r>
              <a:rPr lang="en-US" b="1" dirty="0" smtClean="0"/>
              <a:t>Unclear pronoun reference (unclear antec</a:t>
            </a:r>
            <a:r>
              <a:rPr lang="en-US" dirty="0" smtClean="0"/>
              <a:t>edents)</a:t>
            </a:r>
          </a:p>
          <a:p>
            <a:pPr marL="0" indent="0">
              <a:buNone/>
            </a:pPr>
            <a:endParaRPr lang="en-US" dirty="0" smtClean="0"/>
          </a:p>
          <a:p>
            <a:pPr lvl="1"/>
            <a:r>
              <a:rPr lang="en-US" dirty="0" smtClean="0"/>
              <a:t>If the food is too hot for the baby, put it in the refrigerator for a minute.</a:t>
            </a:r>
          </a:p>
          <a:p>
            <a:pPr lvl="1"/>
            <a:endParaRPr lang="en-US" dirty="0" smtClean="0"/>
          </a:p>
          <a:p>
            <a:pPr lvl="1"/>
            <a:r>
              <a:rPr lang="en-US" dirty="0" smtClean="0"/>
              <a:t>If the food is too hot for the baby, put the food in the refrigerator for a minute.</a:t>
            </a:r>
          </a:p>
          <a:p>
            <a:pPr lvl="1"/>
            <a:endParaRPr lang="en-US" dirty="0"/>
          </a:p>
          <a:p>
            <a:pPr lvl="1"/>
            <a:r>
              <a:rPr lang="en-US" dirty="0" smtClean="0"/>
              <a:t>When Bonnie talked with Sheri, she said her mother was feeling better.</a:t>
            </a:r>
          </a:p>
          <a:p>
            <a:pPr lvl="1"/>
            <a:endParaRPr lang="en-US" dirty="0"/>
          </a:p>
          <a:p>
            <a:pPr lvl="1"/>
            <a:r>
              <a:rPr lang="en-US" dirty="0" smtClean="0"/>
              <a:t>When Bonnie talked with Sheri, Sheri said her mother was feeling better.</a:t>
            </a:r>
            <a:endParaRPr lang="en-US" dirty="0"/>
          </a:p>
        </p:txBody>
      </p:sp>
      <p:sp>
        <p:nvSpPr>
          <p:cNvPr id="2" name="Title 1"/>
          <p:cNvSpPr>
            <a:spLocks noGrp="1"/>
          </p:cNvSpPr>
          <p:nvPr>
            <p:ph type="title"/>
          </p:nvPr>
        </p:nvSpPr>
        <p:spPr/>
        <p:txBody>
          <a:bodyPr/>
          <a:lstStyle/>
          <a:p>
            <a:r>
              <a:rPr lang="en-US" dirty="0" smtClean="0"/>
              <a:t>Avoid</a:t>
            </a:r>
            <a:endParaRPr lang="en-US" dirty="0"/>
          </a:p>
        </p:txBody>
      </p:sp>
    </p:spTree>
    <p:extLst>
      <p:ext uri="{BB962C8B-B14F-4D97-AF65-F5344CB8AC3E}">
        <p14:creationId xmlns:p14="http://schemas.microsoft.com/office/powerpoint/2010/main" val="2886279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“To be” verb forms</a:t>
            </a:r>
          </a:p>
          <a:p>
            <a:pPr lvl="1"/>
            <a:endParaRPr lang="en-US" dirty="0" smtClean="0"/>
          </a:p>
          <a:p>
            <a:pPr lvl="1"/>
            <a:r>
              <a:rPr lang="en-US" dirty="0" smtClean="0"/>
              <a:t>is, are, was, and were</a:t>
            </a:r>
          </a:p>
          <a:p>
            <a:pPr lvl="2"/>
            <a:r>
              <a:rPr lang="en-US" dirty="0" smtClean="0"/>
              <a:t>If there </a:t>
            </a:r>
            <a:r>
              <a:rPr lang="en-US" dirty="0" smtClean="0">
                <a:solidFill>
                  <a:srgbClr val="FF0000"/>
                </a:solidFill>
              </a:rPr>
              <a:t>is</a:t>
            </a:r>
            <a:r>
              <a:rPr lang="en-US" dirty="0" smtClean="0"/>
              <a:t> information to which the company has reasonable access, the designated witness </a:t>
            </a:r>
            <a:r>
              <a:rPr lang="en-US" dirty="0" smtClean="0">
                <a:solidFill>
                  <a:srgbClr val="FF0000"/>
                </a:solidFill>
              </a:rPr>
              <a:t>is</a:t>
            </a:r>
            <a:r>
              <a:rPr lang="en-US" dirty="0" smtClean="0"/>
              <a:t> required to review it.</a:t>
            </a:r>
          </a:p>
          <a:p>
            <a:pPr lvl="2"/>
            <a:endParaRPr lang="en-US" dirty="0" smtClean="0"/>
          </a:p>
          <a:p>
            <a:pPr lvl="2"/>
            <a:r>
              <a:rPr lang="en-US" dirty="0" smtClean="0"/>
              <a:t>If the company has reasonable access to information, the designated witness must review it.</a:t>
            </a:r>
          </a:p>
          <a:p>
            <a:endParaRPr lang="en-US" dirty="0" smtClean="0"/>
          </a:p>
          <a:p>
            <a:r>
              <a:rPr lang="en-US" dirty="0" smtClean="0"/>
              <a:t>Nominalizations</a:t>
            </a:r>
          </a:p>
          <a:p>
            <a:pPr lvl="1"/>
            <a:endParaRPr lang="en-US" dirty="0" smtClean="0"/>
          </a:p>
          <a:p>
            <a:pPr lvl="1"/>
            <a:r>
              <a:rPr lang="en-US" dirty="0" smtClean="0"/>
              <a:t>Instead of “conduct and examination”</a:t>
            </a:r>
          </a:p>
          <a:p>
            <a:pPr lvl="2"/>
            <a:r>
              <a:rPr lang="en-US" dirty="0" smtClean="0"/>
              <a:t>examine</a:t>
            </a:r>
            <a:endParaRPr lang="en-US" dirty="0"/>
          </a:p>
          <a:p>
            <a:pPr lvl="1"/>
            <a:endParaRPr lang="en-US" dirty="0" smtClean="0"/>
          </a:p>
          <a:p>
            <a:pPr lvl="1"/>
            <a:r>
              <a:rPr lang="en-US" dirty="0" smtClean="0"/>
              <a:t>Instead of “submit an application”</a:t>
            </a:r>
          </a:p>
          <a:p>
            <a:pPr lvl="2"/>
            <a:r>
              <a:rPr lang="en-US" dirty="0" smtClean="0"/>
              <a:t>apply</a:t>
            </a:r>
          </a:p>
        </p:txBody>
      </p:sp>
      <p:sp>
        <p:nvSpPr>
          <p:cNvPr id="2" name="Title 1"/>
          <p:cNvSpPr>
            <a:spLocks noGrp="1"/>
          </p:cNvSpPr>
          <p:nvPr>
            <p:ph type="title"/>
          </p:nvPr>
        </p:nvSpPr>
        <p:spPr/>
        <p:txBody>
          <a:bodyPr/>
          <a:lstStyle/>
          <a:p>
            <a:r>
              <a:rPr lang="en-US" dirty="0" smtClean="0"/>
              <a:t>Avoid</a:t>
            </a:r>
            <a:endParaRPr lang="en-US" dirty="0"/>
          </a:p>
        </p:txBody>
      </p:sp>
    </p:spTree>
    <p:extLst>
      <p:ext uri="{BB962C8B-B14F-4D97-AF65-F5344CB8AC3E}">
        <p14:creationId xmlns:p14="http://schemas.microsoft.com/office/powerpoint/2010/main" val="603675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500"/>
                                        <p:tgtEl>
                                          <p:spTgt spid="3">
                                            <p:txEl>
                                              <p:pRg st="9" end="9"/>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fade">
                                      <p:cBhvr>
                                        <p:cTn id="37" dur="500"/>
                                        <p:tgtEl>
                                          <p:spTgt spid="3">
                                            <p:txEl>
                                              <p:pRg st="10" end="1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12" end="12"/>
                                            </p:txEl>
                                          </p:spTgt>
                                        </p:tgtEl>
                                        <p:attrNameLst>
                                          <p:attrName>style.visibility</p:attrName>
                                        </p:attrNameLst>
                                      </p:cBhvr>
                                      <p:to>
                                        <p:strVal val="visible"/>
                                      </p:to>
                                    </p:set>
                                    <p:animEffect transition="in" filter="fade">
                                      <p:cBhvr>
                                        <p:cTn id="42" dur="500"/>
                                        <p:tgtEl>
                                          <p:spTgt spid="3">
                                            <p:txEl>
                                              <p:pRg st="12" end="1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13" end="13"/>
                                            </p:txEl>
                                          </p:spTgt>
                                        </p:tgtEl>
                                        <p:attrNameLst>
                                          <p:attrName>style.visibility</p:attrName>
                                        </p:attrNameLst>
                                      </p:cBhvr>
                                      <p:to>
                                        <p:strVal val="visible"/>
                                      </p:to>
                                    </p:set>
                                    <p:animEffect transition="in" filter="fade">
                                      <p:cBhvr>
                                        <p:cTn id="47"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Passive voice</a:t>
            </a:r>
          </a:p>
          <a:p>
            <a:endParaRPr lang="en-US" dirty="0" smtClean="0"/>
          </a:p>
          <a:p>
            <a:r>
              <a:rPr lang="en-US" dirty="0" smtClean="0"/>
              <a:t>Too many prepositions/prepositional phrases</a:t>
            </a:r>
          </a:p>
          <a:p>
            <a:endParaRPr lang="en-US" dirty="0" smtClean="0"/>
          </a:p>
          <a:p>
            <a:r>
              <a:rPr lang="en-US" dirty="0" smtClean="0"/>
              <a:t>Vague subjects (there is, there are, it is, etc.)</a:t>
            </a:r>
          </a:p>
          <a:p>
            <a:endParaRPr lang="en-US" dirty="0" smtClean="0"/>
          </a:p>
          <a:p>
            <a:r>
              <a:rPr lang="en-US" dirty="0" smtClean="0"/>
              <a:t>Black Holes</a:t>
            </a:r>
          </a:p>
          <a:p>
            <a:endParaRPr lang="en-US" dirty="0" smtClean="0"/>
          </a:p>
          <a:p>
            <a:r>
              <a:rPr lang="en-US" dirty="0" smtClean="0"/>
              <a:t>Unclear pronoun reference</a:t>
            </a:r>
          </a:p>
          <a:p>
            <a:endParaRPr lang="en-US" dirty="0" smtClean="0"/>
          </a:p>
          <a:p>
            <a:r>
              <a:rPr lang="en-US" dirty="0" smtClean="0"/>
              <a:t>“To be” verb forms</a:t>
            </a:r>
          </a:p>
          <a:p>
            <a:endParaRPr lang="en-US" dirty="0" smtClean="0"/>
          </a:p>
          <a:p>
            <a:r>
              <a:rPr lang="en-US" dirty="0" smtClean="0"/>
              <a:t>Nominalizations</a:t>
            </a:r>
          </a:p>
          <a:p>
            <a:endParaRPr lang="en-US" dirty="0" smtClean="0"/>
          </a:p>
          <a:p>
            <a:endParaRPr lang="en-US" dirty="0" smtClean="0"/>
          </a:p>
          <a:p>
            <a:endParaRPr lang="en-US" dirty="0"/>
          </a:p>
        </p:txBody>
      </p:sp>
      <p:sp>
        <p:nvSpPr>
          <p:cNvPr id="2" name="Title 1"/>
          <p:cNvSpPr>
            <a:spLocks noGrp="1"/>
          </p:cNvSpPr>
          <p:nvPr>
            <p:ph type="title"/>
          </p:nvPr>
        </p:nvSpPr>
        <p:spPr/>
        <p:txBody>
          <a:bodyPr/>
          <a:lstStyle/>
          <a:p>
            <a:r>
              <a:rPr lang="en-US" dirty="0" smtClean="0"/>
              <a:t>Avoid (Summary)	</a:t>
            </a:r>
            <a:endParaRPr lang="en-US" dirty="0"/>
          </a:p>
        </p:txBody>
      </p:sp>
    </p:spTree>
    <p:extLst>
      <p:ext uri="{BB962C8B-B14F-4D97-AF65-F5344CB8AC3E}">
        <p14:creationId xmlns:p14="http://schemas.microsoft.com/office/powerpoint/2010/main" val="9744348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387120"/>
            <a:ext cx="7313613" cy="4056062"/>
          </a:xfrm>
        </p:spPr>
        <p:txBody>
          <a:bodyPr>
            <a:normAutofit fontScale="85000" lnSpcReduction="20000"/>
          </a:bodyPr>
          <a:lstStyle/>
          <a:p>
            <a:r>
              <a:rPr lang="en-US" b="1" dirty="0" smtClean="0"/>
              <a:t>Transitions - connectors</a:t>
            </a:r>
          </a:p>
          <a:p>
            <a:endParaRPr lang="en-US" b="1" dirty="0" smtClean="0"/>
          </a:p>
          <a:p>
            <a:r>
              <a:rPr lang="en-US" b="1" dirty="0" smtClean="0"/>
              <a:t>Vigorous, telling verbs</a:t>
            </a:r>
          </a:p>
          <a:p>
            <a:pPr lvl="1"/>
            <a:endParaRPr lang="en-US" dirty="0" smtClean="0"/>
          </a:p>
          <a:p>
            <a:pPr lvl="1"/>
            <a:r>
              <a:rPr lang="en-US" dirty="0" smtClean="0"/>
              <a:t>He ran happily through the field of clover!</a:t>
            </a:r>
          </a:p>
          <a:p>
            <a:pPr lvl="1"/>
            <a:endParaRPr lang="en-US" dirty="0" smtClean="0"/>
          </a:p>
          <a:p>
            <a:pPr lvl="1"/>
            <a:r>
              <a:rPr lang="en-US" dirty="0" smtClean="0"/>
              <a:t>He skipped through the field of clover.</a:t>
            </a:r>
          </a:p>
          <a:p>
            <a:endParaRPr lang="en-US" b="1" dirty="0" smtClean="0"/>
          </a:p>
          <a:p>
            <a:r>
              <a:rPr lang="en-US" b="1" dirty="0" smtClean="0"/>
              <a:t>Concrete, descriptive nouns</a:t>
            </a:r>
          </a:p>
          <a:p>
            <a:pPr lvl="1"/>
            <a:endParaRPr lang="en-US" dirty="0" smtClean="0"/>
          </a:p>
          <a:p>
            <a:pPr lvl="1"/>
            <a:r>
              <a:rPr lang="en-US" dirty="0" smtClean="0"/>
              <a:t>She drove a car to school.</a:t>
            </a:r>
          </a:p>
          <a:p>
            <a:pPr lvl="1"/>
            <a:endParaRPr lang="en-US" dirty="0"/>
          </a:p>
          <a:p>
            <a:pPr lvl="1"/>
            <a:r>
              <a:rPr lang="en-US" dirty="0" smtClean="0"/>
              <a:t>She </a:t>
            </a:r>
            <a:r>
              <a:rPr lang="en-US" smtClean="0"/>
              <a:t>drove </a:t>
            </a:r>
            <a:r>
              <a:rPr lang="en-US" smtClean="0"/>
              <a:t>an </a:t>
            </a:r>
            <a:r>
              <a:rPr lang="fr-FR" dirty="0" smtClean="0"/>
              <a:t>’</a:t>
            </a:r>
            <a:r>
              <a:rPr lang="en-US" dirty="0" smtClean="0"/>
              <a:t>84 Beetle to campus.</a:t>
            </a:r>
            <a:endParaRPr lang="en-US" dirty="0"/>
          </a:p>
          <a:p>
            <a:pPr marL="457200" lvl="1" indent="0">
              <a:buNone/>
            </a:pPr>
            <a:endParaRPr lang="en-US" dirty="0"/>
          </a:p>
        </p:txBody>
      </p:sp>
      <p:sp>
        <p:nvSpPr>
          <p:cNvPr id="2" name="Title 1"/>
          <p:cNvSpPr>
            <a:spLocks noGrp="1"/>
          </p:cNvSpPr>
          <p:nvPr>
            <p:ph type="title"/>
          </p:nvPr>
        </p:nvSpPr>
        <p:spPr/>
        <p:txBody>
          <a:bodyPr/>
          <a:lstStyle/>
          <a:p>
            <a:r>
              <a:rPr lang="en-US" dirty="0" smtClean="0"/>
              <a:t>Use	</a:t>
            </a:r>
            <a:endParaRPr lang="en-US" dirty="0"/>
          </a:p>
        </p:txBody>
      </p:sp>
    </p:spTree>
    <p:extLst>
      <p:ext uri="{BB962C8B-B14F-4D97-AF65-F5344CB8AC3E}">
        <p14:creationId xmlns:p14="http://schemas.microsoft.com/office/powerpoint/2010/main" val="4023741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fade">
                                      <p:cBhvr>
                                        <p:cTn id="32" dur="500"/>
                                        <p:tgtEl>
                                          <p:spTgt spid="3">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animEffect transition="in" filter="fade">
                                      <p:cBhvr>
                                        <p:cTn id="37"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endParaRPr lang="en-US" dirty="0" smtClean="0"/>
          </a:p>
          <a:p>
            <a:r>
              <a:rPr lang="en-US" dirty="0" smtClean="0"/>
              <a:t>How to use a comma</a:t>
            </a:r>
          </a:p>
          <a:p>
            <a:pPr lvl="1"/>
            <a:endParaRPr lang="en-US" dirty="0" smtClean="0"/>
          </a:p>
          <a:p>
            <a:pPr lvl="1"/>
            <a:r>
              <a:rPr lang="en-US" dirty="0" smtClean="0"/>
              <a:t>Harry asked Sally to lunch, and she said yes.</a:t>
            </a:r>
          </a:p>
          <a:p>
            <a:pPr lvl="1"/>
            <a:endParaRPr lang="en-US" dirty="0" smtClean="0"/>
          </a:p>
          <a:p>
            <a:pPr lvl="1"/>
            <a:r>
              <a:rPr lang="en-US" dirty="0" smtClean="0"/>
              <a:t>If Harry asked Sally to lunch, she might say yes. (then is implied)</a:t>
            </a:r>
          </a:p>
          <a:p>
            <a:pPr lvl="1"/>
            <a:endParaRPr lang="en-US" dirty="0" smtClean="0"/>
          </a:p>
          <a:p>
            <a:pPr lvl="1"/>
            <a:r>
              <a:rPr lang="en-US" dirty="0" smtClean="0"/>
              <a:t>Whether or not Harry asks Sally to lunch, she intends on asking him.</a:t>
            </a:r>
          </a:p>
          <a:p>
            <a:endParaRPr lang="en-US" dirty="0" smtClean="0"/>
          </a:p>
          <a:p>
            <a:r>
              <a:rPr lang="en-US" dirty="0" smtClean="0"/>
              <a:t>That commas and periods go inside the “quotation marks,” rather than outside the “quotation marks”. </a:t>
            </a:r>
          </a:p>
          <a:p>
            <a:pPr marL="0" indent="0">
              <a:buNone/>
            </a:pPr>
            <a:endParaRPr lang="en-US" dirty="0"/>
          </a:p>
          <a:p>
            <a:r>
              <a:rPr lang="en-US" dirty="0" smtClean="0"/>
              <a:t>To omit needless words—cut, cut, cut</a:t>
            </a:r>
          </a:p>
          <a:p>
            <a:endParaRPr lang="en-US" dirty="0" smtClean="0"/>
          </a:p>
          <a:p>
            <a:r>
              <a:rPr lang="en-US" dirty="0" smtClean="0"/>
              <a:t>That the art of writing takes place in revision</a:t>
            </a:r>
          </a:p>
          <a:p>
            <a:endParaRPr lang="en-US" dirty="0"/>
          </a:p>
        </p:txBody>
      </p:sp>
      <p:sp>
        <p:nvSpPr>
          <p:cNvPr id="2" name="Title 1"/>
          <p:cNvSpPr>
            <a:spLocks noGrp="1"/>
          </p:cNvSpPr>
          <p:nvPr>
            <p:ph type="title"/>
          </p:nvPr>
        </p:nvSpPr>
        <p:spPr/>
        <p:txBody>
          <a:bodyPr/>
          <a:lstStyle/>
          <a:p>
            <a:r>
              <a:rPr lang="en-US" dirty="0" smtClean="0"/>
              <a:t>Learn</a:t>
            </a:r>
            <a:endParaRPr lang="en-US" dirty="0"/>
          </a:p>
        </p:txBody>
      </p:sp>
    </p:spTree>
    <p:extLst>
      <p:ext uri="{BB962C8B-B14F-4D97-AF65-F5344CB8AC3E}">
        <p14:creationId xmlns:p14="http://schemas.microsoft.com/office/powerpoint/2010/main" val="3174226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110</TotalTime>
  <Words>660</Words>
  <Application>Microsoft Office PowerPoint</Application>
  <PresentationFormat>On-screen Show (4:3)</PresentationFormat>
  <Paragraphs>127</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Paper</vt:lpstr>
      <vt:lpstr>Back to Basics</vt:lpstr>
      <vt:lpstr>Audience is King </vt:lpstr>
      <vt:lpstr>Avoid</vt:lpstr>
      <vt:lpstr>Avoid</vt:lpstr>
      <vt:lpstr>Avoid</vt:lpstr>
      <vt:lpstr>Avoid</vt:lpstr>
      <vt:lpstr>Avoid (Summary) </vt:lpstr>
      <vt:lpstr>Use </vt:lpstr>
      <vt:lpstr>Learn</vt:lpstr>
      <vt:lpstr>Train Your Ear</vt:lpstr>
      <vt:lpstr>Train Your Ear (cont.) </vt:lpstr>
      <vt:lpstr>Your Ear Rules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Back to Basics</dc:title>
  <dc:creator>Gregory Taggart</dc:creator>
  <cp:lastModifiedBy>Open Access Technologies</cp:lastModifiedBy>
  <cp:revision>6</cp:revision>
  <dcterms:created xsi:type="dcterms:W3CDTF">2012-12-04T18:04:20Z</dcterms:created>
  <dcterms:modified xsi:type="dcterms:W3CDTF">2012-12-04T20:16:57Z</dcterms:modified>
</cp:coreProperties>
</file>